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27" r:id="rId2"/>
    <p:sldId id="328" r:id="rId3"/>
    <p:sldId id="308" r:id="rId4"/>
    <p:sldId id="313" r:id="rId5"/>
    <p:sldId id="295" r:id="rId6"/>
    <p:sldId id="310" r:id="rId7"/>
    <p:sldId id="314" r:id="rId8"/>
    <p:sldId id="316" r:id="rId9"/>
    <p:sldId id="318" r:id="rId10"/>
    <p:sldId id="320" r:id="rId11"/>
    <p:sldId id="322" r:id="rId12"/>
    <p:sldId id="326" r:id="rId13"/>
    <p:sldId id="304" r:id="rId14"/>
    <p:sldId id="290" r:id="rId15"/>
    <p:sldId id="289" r:id="rId16"/>
    <p:sldId id="324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36" autoAdjust="0"/>
  </p:normalViewPr>
  <p:slideViewPr>
    <p:cSldViewPr>
      <p:cViewPr varScale="1">
        <p:scale>
          <a:sx n="97" d="100"/>
          <a:sy n="97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B2F08-8425-467C-B21B-F5C27D0DBAE4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15FB-8842-4A54-BCEA-EC005D822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2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529264" cy="5040561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Monotype Corsiva" panose="03010101010201010101" pitchFamily="66" charset="0"/>
              </a:rPr>
              <a:t>Классификация предприятий общественного питания</a:t>
            </a:r>
            <a:endParaRPr lang="ru-RU" sz="7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Столовая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836712"/>
            <a:ext cx="8330227" cy="5832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800" dirty="0"/>
              <a:t>Столовая - предприятие общественного питания, общедоступное или обслуживающее определенный контингент потребителей, производящее и реализующее блюда и кулинарные изделия в соответствии с меню, различающимся по дням недели.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Столовые различают:</a:t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ru-RU" sz="1800" dirty="0"/>
              <a:t>по ассортименту реализуемой продукции - столовые, реализующие блюда, изделия и напитки массового спроса; вегетарианские, диетические, в том числе пищеблоки санаториев, профилакториев;</a:t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ru-RU" sz="1800" dirty="0"/>
              <a:t>по обслуживаемому контингенту и интересам потребителей - столовые школьные, студенческие, офисные и др.;</a:t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ru-RU" sz="1800" dirty="0"/>
              <a:t>по местонахождению - столовые общедоступные в жилых, общественных зданиях, столовые по месту учебы, работы, службы, временного проживания, при больницах, санаториях, домах отдыха и пр.;</a:t>
            </a:r>
            <a:br>
              <a:rPr lang="ru-RU" sz="1800" dirty="0"/>
            </a:br>
            <a:r>
              <a:rPr lang="ru-RU" sz="1800" dirty="0" smtClean="0"/>
              <a:t>- </a:t>
            </a:r>
            <a:r>
              <a:rPr lang="ru-RU" sz="1800" dirty="0"/>
              <a:t>по организации производства продукции - работающие на сырье, на полуфабрикатах (</a:t>
            </a:r>
            <a:r>
              <a:rPr lang="ru-RU" sz="1800" dirty="0" err="1"/>
              <a:t>доготовочные</a:t>
            </a:r>
            <a:r>
              <a:rPr lang="ru-RU" sz="1800" dirty="0"/>
              <a:t>), столовые смешанного типа, столовые-раздаточные.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Закусочная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Закусочная - предприятие общественного питания с ограниченным ассортиментом блюд и изделий несложного изготовления и предназначенное для быстрого обслуживания потребителей, с возможной реализацией алкогольной продукции.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Закусочные различают: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составу и назначению помещений - стационарные и передвижные;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времени функционирования - постоянно действующие и сезонные.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8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 быстрого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Предприятия быстрого обслуживания могут быть оборудованы в киосках и автоприцепах, не иметь собственного зала и реализовывать продукцию собственного производства через раздаточное окно.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Предприятия быстрого обслуживания различают: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ассортименту реализуемой продукции - неспециализированные и специализированные (</a:t>
            </a:r>
            <a:r>
              <a:rPr lang="ru-RU" dirty="0" err="1"/>
              <a:t>гамбургерные</a:t>
            </a:r>
            <a:r>
              <a:rPr lang="ru-RU" dirty="0"/>
              <a:t>, пиццерии, пельменные, блинные, пирожковые, пончиковые, шашлычные и т.д.);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составу и назначению помещений - стационарные и передвижные;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времени функционирования - постоянно действующие и сезонные (летние).</a:t>
            </a:r>
          </a:p>
        </p:txBody>
      </p:sp>
    </p:spTree>
    <p:extLst>
      <p:ext uri="{BB962C8B-B14F-4D97-AF65-F5344CB8AC3E}">
        <p14:creationId xmlns:p14="http://schemas.microsoft.com/office/powerpoint/2010/main" val="35649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Кофейня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Кофейня - предприятие общественного питания, специализирующееся на изготовлении и реализации с потреблением на месте широкого ассортимента горячих напитков из кофе, какао и чая, мучных блюд и мучных булочных и кондитерских изделий, кулинарной продукции из полуфабрикатов высокой степени готовности в ограниченном ассортименте, а также алкогольных напитков и покупных товаров.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Потребление продукции общественного питания в кофейнях осуществляется, как правило, за столиками, метод обслуживания - официантами.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8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Кафетерий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268760"/>
            <a:ext cx="8330227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fontAlgn="base"/>
            <a:r>
              <a:rPr lang="ru-RU" sz="1800" dirty="0" smtClean="0"/>
              <a:t>Кафетерий </a:t>
            </a:r>
            <a:r>
              <a:rPr lang="ru-RU" sz="1800" dirty="0"/>
              <a:t>- предприятие общественного питания, оборудованное буфетной или барной стойкой, реализующее с потреблением на месте горячие напитки из кофе, чая, прохладительные напитки, ограниченный ассортимент продукции общественного питания из полуфабрикатов высокой степени готовности, в том числе бутерброды, мучные булочные и кондитерские изделия, горячие блюда несложного изготовления, и покупные товары.</a:t>
            </a:r>
            <a:br>
              <a:rPr lang="ru-RU" sz="1800" dirty="0"/>
            </a:br>
            <a:r>
              <a:rPr lang="ru-RU" sz="1800" dirty="0" smtClean="0"/>
              <a:t>Потребление </a:t>
            </a:r>
            <a:r>
              <a:rPr lang="ru-RU" sz="1800" dirty="0"/>
              <a:t>продукции общественного питания в кафетериях осуществляется, как правило, стоя.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31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Буфет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268760"/>
            <a:ext cx="8330227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800" dirty="0" smtClean="0"/>
              <a:t> </a:t>
            </a:r>
            <a:r>
              <a:rPr lang="ru-RU" sz="1800" dirty="0"/>
              <a:t>Буфет - предприятие общественного питания, находящееся в жилых и общественных зданиях, реализующее с потреблением на месте ограниченный ассортимент продукции общественного питания из полуфабрикатов высокой степени готовности, в том числе холодные блюда, закуски, горячие, сладкие блюда несложного изготовления, мучные кулинарные, булочные и кондитерские изделия, и покупные товары.</a:t>
            </a:r>
            <a:br>
              <a:rPr lang="ru-RU" sz="1800" dirty="0"/>
            </a:br>
            <a:r>
              <a:rPr lang="ru-RU" sz="1800" dirty="0"/>
              <a:t>структурное подразделение организации, предназначенное для реализации мучных кондитерских и булочных изделий, покупных товаров и ограниченного ассортимента блюд несложного приготовления.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Monotype Corsiva" panose="03010101010201010101" pitchFamily="66" charset="0"/>
              </a:rPr>
              <a:t>Магазин кулинарии</a:t>
            </a:r>
            <a:endParaRPr lang="ru-RU" sz="54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2859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Магазин кулинарии - предприятие общественного питания, имеющее собственное кулинарное производство и реализующее потребителям кулинарные изделия, полуфабрикаты, мучные булочные и кондитерские изделия и покупные продовольственные товары. Допускается организация кафетерия в торговом зале магазина кулинарии.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Магазин </a:t>
            </a:r>
            <a:r>
              <a:rPr lang="ru-RU" sz="2400" dirty="0">
                <a:solidFill>
                  <a:schemeClr val="bg1"/>
                </a:solidFill>
              </a:rPr>
              <a:t>кулинарии различают: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по </a:t>
            </a:r>
            <a:r>
              <a:rPr lang="ru-RU" sz="2400" dirty="0">
                <a:solidFill>
                  <a:schemeClr val="bg1"/>
                </a:solidFill>
              </a:rPr>
              <a:t>местонахождению - общедоступные, при предприятиях, офисах, в организациях и учреждениях.</a:t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Домашнее задание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70882" y="1340768"/>
            <a:ext cx="8330227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itchFamily="18" charset="0"/>
              </a:rPr>
              <a:t>1.Выполнить реферат или презентацию на тему «Тип предприятия общественного питания». Реферат или презентация должны содержать полную информацию об одном из типов предприятий общественного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4614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100392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spc="6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Общественное питание-</a:t>
            </a:r>
            <a:endParaRPr lang="ru-RU" sz="2800" b="1" spc="6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6229" y="1988840"/>
            <a:ext cx="8482627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 ПОП-</a:t>
            </a:r>
            <a:r>
              <a:rPr lang="ru-RU" sz="1800" dirty="0"/>
              <a:t> вид предприятия с характерными особенностями обслуживания, ассортимента реализуемой кулинарной продукции и номенклатуры предоставляемых потребителям услуг.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323528" y="4149080"/>
            <a:ext cx="8505327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Класс ПОП-совокупность </a:t>
            </a:r>
            <a:r>
              <a:rPr lang="ru-RU" sz="1800" dirty="0"/>
              <a:t>отличительных признаков предприятия определенного типа, характеризующая качество предоставляемых услуг, уровень и условия обслуживания.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323529" y="404664"/>
            <a:ext cx="8505327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ПОП-</a:t>
            </a:r>
            <a:r>
              <a:rPr lang="ru-RU" sz="1800" dirty="0"/>
              <a:t> предприятие, предназначенное для производства кулинарной продукции, мучных кондитерских и булочных изделий, их реализации и (или) организации потребления 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100392" cy="576064"/>
          </a:xfrm>
        </p:spPr>
        <p:txBody>
          <a:bodyPr>
            <a:noAutofit/>
          </a:bodyPr>
          <a:lstStyle/>
          <a:p>
            <a:r>
              <a:rPr lang="ru-RU" sz="4000" b="1" spc="600" dirty="0" smtClean="0"/>
              <a:t>Классификация ПОП </a:t>
            </a:r>
            <a:endParaRPr lang="ru-RU" sz="40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268760"/>
            <a:ext cx="8330227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/>
              <a:t>Предприятия общественного питания классифицируют:</a:t>
            </a:r>
          </a:p>
          <a:p>
            <a:r>
              <a:rPr lang="ru-RU" sz="1400" dirty="0"/>
              <a:t>по степени централизации производства (с законченным производственным циклом – работающие на сырье, на полуфабрикатах, заготовочные и не имеющие производства – раздаточные);</a:t>
            </a:r>
          </a:p>
          <a:p>
            <a:r>
              <a:rPr lang="ru-RU" sz="1400" dirty="0"/>
              <a:t>по характеру обслуживаемого контингента (с изменяющимся контингентом – общедоступные, с постоянным контингентом – пищеблоки при школах заводах и т.п.);</a:t>
            </a:r>
          </a:p>
          <a:p>
            <a:r>
              <a:rPr lang="ru-RU" sz="1400" dirty="0"/>
              <a:t>по признаку специализации (комплексные, общего типа, специализированные по выпуску определенных видов продукции);</a:t>
            </a:r>
          </a:p>
          <a:p>
            <a:r>
              <a:rPr lang="ru-RU" sz="1400" dirty="0"/>
              <a:t>по методу обслуживания (обслуживание официантами, самообслуживание);</a:t>
            </a:r>
          </a:p>
          <a:p>
            <a:r>
              <a:rPr lang="ru-RU" sz="1400" dirty="0"/>
              <a:t>по </a:t>
            </a:r>
            <a:r>
              <a:rPr lang="ru-RU" sz="1400" dirty="0" err="1"/>
              <a:t>наценочной</a:t>
            </a:r>
            <a:r>
              <a:rPr lang="ru-RU" sz="1400" dirty="0"/>
              <a:t> категории и уровню обслуживания (люкс – рестораны; высшей – рестораны, кафе, бары; первой – рестораны, кафе, специализированные предприятия; второй – общедоступные столовые, кафе, специализированные предприятия, буфеты; третьей – столовые и буфеты, обслуживающие рабочих, служащих, студентов и учащихся).</a:t>
            </a:r>
          </a:p>
          <a:p>
            <a:r>
              <a:rPr lang="ru-RU" sz="1400" dirty="0"/>
              <a:t>В зависимости от времени функционирования предприятия общественного питания могут быть постоянно действующими и сезонными.</a:t>
            </a:r>
          </a:p>
          <a:p>
            <a:r>
              <a:rPr lang="ru-RU" sz="1400" dirty="0"/>
              <a:t>Предприятия подразделяются также на стационарные и передвижные.</a:t>
            </a:r>
          </a:p>
          <a:p>
            <a:r>
              <a:rPr lang="ru-RU" sz="1400" dirty="0"/>
              <a:t>В соответствии с ГОСТ </a:t>
            </a:r>
            <a:r>
              <a:rPr lang="ru-RU" sz="1400" dirty="0" smtClean="0"/>
              <a:t>50762-2007 </a:t>
            </a:r>
            <a:r>
              <a:rPr lang="ru-RU" sz="1400" dirty="0"/>
              <a:t>«Общественное питание. Классификация предприятий» в составе индустрии питания выделены </a:t>
            </a:r>
            <a:r>
              <a:rPr lang="ru-RU" sz="1400" dirty="0" smtClean="0"/>
              <a:t>следующие основные </a:t>
            </a:r>
            <a:r>
              <a:rPr lang="ru-RU" sz="1400" dirty="0"/>
              <a:t>типы предприятий: ресторан, бар, кафе, столовая, закусочная. В составе указанных типов в последние годы большую популярность завоевали узкоспециализированные предприятия быстрого обслуживания.</a:t>
            </a:r>
          </a:p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Факторы, определяющие тип ПОП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При определении типа предприятия общественного питания учитывают следующие факторы: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ассортимент реализуемых кулинарной продукции, мучных кондитерских и булочных изделий, их разнообразие и сложность изготовления;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техническую оснащенность (материальную базу, инженерно-техническое оснащение и оборудование, состав помещений, архитектурно-планировочные решения и т.д.);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методы и формы обслуживания;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время обслуживания потребителей (время ожидания, предоставления и потребления услуги);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профессиональную подготовку и уровень квалификации персонала;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условия обслуживания (комфортность зала, мебели, этику персонала, эстетику оформления, интерьер и т.д.).</a:t>
            </a:r>
          </a:p>
        </p:txBody>
      </p:sp>
    </p:spTree>
    <p:extLst>
      <p:ext uri="{BB962C8B-B14F-4D97-AF65-F5344CB8AC3E}">
        <p14:creationId xmlns:p14="http://schemas.microsoft.com/office/powerpoint/2010/main" val="31145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 в зависимости от характера производства</a:t>
            </a:r>
            <a:endParaRPr lang="ru-RU" dirty="0"/>
          </a:p>
        </p:txBody>
      </p:sp>
      <p:pic>
        <p:nvPicPr>
          <p:cNvPr id="1026" name="Picture 2" descr="C:\Users\Татьяна\Desktop\495493_html_70ff47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00200"/>
            <a:ext cx="7416824" cy="47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Ресторан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/>
            <a:r>
              <a:rPr lang="ru-RU" dirty="0"/>
              <a:t>Ресторан - предприятие общественного питания с широким ассортиментом блюд сложного изготовления, включая заказные и фирменные блюда и изделия; алкогольные, прохладительные, горячие и другие виды напитков, мучные кондитерские и булочные изделия, табачные изделия, покупные товары, с высоким уровнем обслуживания и, как правило, в сочетании с организацией отдыха и развлечений.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Рестораны различают: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- по ассортименту реализуемой продукции - неспециализированные и специализированные (рыбный, пивной, сырный и т.п.; рестораны национальной кухни или кухонь зарубежных стран);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местонахождению - в жилых и общественных зданиях, в том числе в отдельно стоящих зданиях, зданиях гостиниц, вокзалов, в культурно-развлекательных и спортивных объектах, в зонах отдыха (ландшафтные), на транспорте (вагон-ресторан и пр.);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интересам потребителей (клубный ресторан, спорт-ресторан, ресторан - ночной клуб, ресторан-салон);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методам и формам обслуживания - ресторан с обслуживанием официантами, ресторан с обслуживанием по системе "шведский стол", ресторан выездного обслуживания;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составу и назначению помещений - стационарные и передвижные (рестораны на морских и речных судах, в поездах).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4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dirty="0"/>
              <a:t> Бар - предприятие общественного питания, оборудованное барной стойкой и реализующее в зависимости от специализации алкогольные и(или) безалкогольные напитки, горячие и прохладительные напитки, коктейли, холодные и горячие закуски и блюда в ограниченном ассортименте, покупные товары.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Бары различают: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ассортименту реализуемой продукции и способу приготовления продукции общественного питания - бар винный, пивной (паб-бар), кофейный, десертный, молочный, коктейль-бар, гриль-бар, суши-бар и пр.;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специфике обслуживания потребителей и (или) организации досуга (развлечений) - видео-бар, варьете-бар, диско-бар, кино-бар, танцевальный бар (Дане Холл), лобби-бар, </a:t>
            </a:r>
            <a:r>
              <a:rPr lang="ru-RU" dirty="0" err="1"/>
              <a:t>бар"Ночной</a:t>
            </a:r>
            <a:r>
              <a:rPr lang="ru-RU" dirty="0"/>
              <a:t> клуб" и др.;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местонахождению - в жилых и общественных зданиях, в том числе в отдельно стоящих зданиях, зданиях гостиниц, вокзалов; в культурно-развлекательных и спортивных объектах; в зонах отдыха;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по интересам потребителей (клубный бар, спорт-бар).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1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Классы ПОП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6768752" cy="5328592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sz="6000" dirty="0" smtClean="0"/>
              <a:t>Рестораны </a:t>
            </a:r>
            <a:r>
              <a:rPr lang="ru-RU" sz="6000" dirty="0"/>
              <a:t>и бары по уровню обслуживания и номенклатуре предоставляемых услуг подразделяют на три класса - "люкс", "высший" и "первый", которые должны соответствовать следующим требованиям:</a:t>
            </a:r>
            <a:br>
              <a:rPr lang="ru-RU" sz="6000" dirty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/>
              <a:t>"люкс" - широкий выбор услуг, предоставляемых потребителям, высокий уровень комфортности и удобство размещения потребителей в зале, широкий ассортимент оригинальных, изысканных заказных и фирменных блюд, изделий, характерных для ресторанов, широкий выбор заказных и фирменных напитков, коктейлей для баров, изысканная сервировка столов, фирменный стиль, специфика подачи блюд, эксклюзивность и роскошь интерьера;</a:t>
            </a:r>
            <a:br>
              <a:rPr lang="ru-RU" sz="6000" dirty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/>
              <a:t>"высший" - большой выбор услуг, предоставляемых потребителям, комфортность и удобство размещения потребителей в зале, разнообразный ассортимент оригинальных, изысканных заказных и фирменных блюд и изделий для ресторанов, широкий выбор фирменных и заказных напитков и коктейлей - для баров, фирменный стиль, изысканность и оригинальность интерьера;</a:t>
            </a:r>
            <a:br>
              <a:rPr lang="ru-RU" sz="6000" dirty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/>
              <a:t>"первый" - определенный выбор услуг, предоставляемых потребителям, разнообразный ассортимент фирменных блюд и изделий и напитков сложного изготовления, характерный для ресторанов, широкий или специализированный ассортимент напитков и коктейлей, в том числе заказных и фирменных для баров, гармоничность и комфортность интерьера.</a:t>
            </a:r>
            <a:br>
              <a:rPr lang="ru-RU" sz="6000" dirty="0"/>
            </a:br>
            <a:endParaRPr lang="ru-RU" sz="6000" dirty="0"/>
          </a:p>
          <a:p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pic>
        <p:nvPicPr>
          <p:cNvPr id="4" name="Picture 2" descr="C:\Users\Татьяна\Desktop\137921_html_m5649aa2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1880"/>
            <a:ext cx="2304255" cy="225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Кафе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467600" cy="5472608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6400" dirty="0"/>
              <a:t>Кафе - предприятие общественного питания по организации питания и (или без) отдыха потребителей с предоставлением ограниченного по сравнению с рестораном ассортимента продукции общественного питания, реализующее фирменные, заказные блюда, изделия и алкогольные и безалкогольные напитки.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Кафе различают: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ассортименту реализуемой продукции - неспециализированные и специализированные (кафе-мороженое, кафе-кондитерская, кафе-молочная, кафе-пиццерия и др.);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обслуживаемому контингенту и интересам потребителей, включая оформление интерьера, - молодежное, детское, студенческое, офисное, кафе-клуб, интернет-кафе, арт-кафе, кафе-кабачок и др.;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местонахождению - в жилых и общественных зданиях, в том числе, в отдельно стоящих зданиях, зданиях гостиниц, вокзалов; в культурно-развлекательных и спортивных объектах; в зонах отдыха;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методам и формам обслуживания - с обслуживанием официантами и с самообслуживанием;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времени функционирования - постоянно действующие и сезонные;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- по составу и назначению помещений - стационарные и передвижные (</a:t>
            </a:r>
            <a:r>
              <a:rPr lang="ru-RU" sz="6400" dirty="0" err="1"/>
              <a:t>автокафе</a:t>
            </a:r>
            <a:r>
              <a:rPr lang="ru-RU" sz="6400" dirty="0"/>
              <a:t>, вагон-кафе, кафе на морских и речных судах и т.п.).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8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297</TotalTime>
  <Words>713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Презентация PowerPoint</vt:lpstr>
      <vt:lpstr>Общественное питание-</vt:lpstr>
      <vt:lpstr>Классификация ПОП </vt:lpstr>
      <vt:lpstr>Факторы, определяющие тип ПОП</vt:lpstr>
      <vt:lpstr>ПОП в зависимости от характера производства</vt:lpstr>
      <vt:lpstr>Ресторан</vt:lpstr>
      <vt:lpstr>Бар</vt:lpstr>
      <vt:lpstr>Классы ПОП</vt:lpstr>
      <vt:lpstr>Кафе</vt:lpstr>
      <vt:lpstr>Столовая</vt:lpstr>
      <vt:lpstr>Закусочная</vt:lpstr>
      <vt:lpstr>ПОП быстрого обслуживания</vt:lpstr>
      <vt:lpstr>Кофейня</vt:lpstr>
      <vt:lpstr>Кафетерий</vt:lpstr>
      <vt:lpstr>Буфет</vt:lpstr>
      <vt:lpstr>Магазин кулинарии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 ХОЛОДНОГО ЦЕХА НА ПРЕДПРИЯТИЯХ ОБЩЕСТВЕННОГО ПИТАНИЯ</dc:title>
  <cp:lastModifiedBy>Татьяна</cp:lastModifiedBy>
  <cp:revision>52</cp:revision>
  <dcterms:created xsi:type="dcterms:W3CDTF">2012-10-28T15:19:20Z</dcterms:created>
  <dcterms:modified xsi:type="dcterms:W3CDTF">2015-02-19T18:28:13Z</dcterms:modified>
</cp:coreProperties>
</file>